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JO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06CC-97AD-4EBC-AF07-F4A7EDF3FA4C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A430-AEF2-433D-9BD3-2DF77D1111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DF2E8-7D09-4F28-AC33-D6BF9F86551D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08B7-5E4E-4F5E-99C6-FA1718438FF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1D55-60C9-4F3A-A09B-7C3E9DB869CB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A640-EC51-4330-AAA8-CC815906CF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rtl="0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rtl="0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6FE78-79EA-4F9C-A1E8-299425634F25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12025-38EB-4843-8DC1-5DD15550B1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CBEC-28B7-442D-9D4C-5362A07648BF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B3CF-068C-4B67-BFED-9B007B5D26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rtl="0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rtl="0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C0F8-9828-40A4-B3A5-13E79FD11841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1D630-3557-4F11-A12E-74C91F4F9E4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75C0-961E-4251-B0DF-B69B1111A67A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2590-5300-4A9D-A2BD-7A175CBA8E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9D04-0C49-42C2-ACDA-F096793B12FB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3243-BFA9-4FB2-BBC8-BBC16FFA0F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BC66-28A1-48B5-B035-0E58249622E5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FAAF-5703-49C7-986A-BBBFD1D601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4313" y="2667000"/>
            <a:ext cx="4932362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9075" y="2667000"/>
            <a:ext cx="493395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C713-36CB-4445-BAEC-8928B0B84B65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0FCD-3D40-4969-9B83-430D6431C9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3" y="2667000"/>
            <a:ext cx="10018712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9F65-76C5-4BD6-8626-53EC6EB033E0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C013-09AB-4CBE-BEF4-29FFF59C2D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C87A-6364-45E3-83FD-7FE16B400F74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2C69B-F867-4A1E-92F5-8442C21592B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A43DD-3F51-4212-BB87-6240F422810B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192A-53A6-45E2-8064-FCE8B88B7B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082A-9F2C-49FC-8A8E-4041C7259C99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F076-7C96-4DF5-81CF-73A0BDF420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89D7-4975-41EF-92C3-07992A8DC6B3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F855-A7BF-446F-891A-A41A0CF4D1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9EBC-722C-4A93-A2B6-126FF358F5B0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27B0-973F-431C-A808-B0623B7B0E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BE1D-21EB-473A-92C1-BC69AC7B5F8F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0D40-ACCC-432D-97DF-742F19B03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E7B9-E453-499A-B6DD-4471FE2880B6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5E6DE-DF96-499F-807E-687C39484A5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35FCF-597D-466E-B000-5A3A6680A41A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5CE9-E26D-42EB-9E3C-6326F9B1CC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7" y="0"/>
              <a:ext cx="1122363" cy="5329239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JO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42371BA-AEAF-4773-8645-A06A26AC5091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1BB42B47-C19D-4428-94E2-267B190E10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709" r:id="rId12"/>
    <p:sldLayoutId id="2147483697" r:id="rId13"/>
    <p:sldLayoutId id="2147483710" r:id="rId14"/>
    <p:sldLayoutId id="2147483696" r:id="rId15"/>
    <p:sldLayoutId id="2147483695" r:id="rId16"/>
    <p:sldLayoutId id="2147483694" r:id="rId17"/>
    <p:sldLayoutId id="2147483693" r:id="rId18"/>
    <p:sldLayoutId id="2147483692" r:id="rId1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NU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audio" Target="NUL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-229" dirty="0">
                <a:solidFill>
                  <a:srgbClr val="DA2128"/>
                </a:solidFill>
                <a:latin typeface="Lucida Sans"/>
                <a:cs typeface="Lucida Sans"/>
              </a:rPr>
              <a:t>1a </a:t>
            </a:r>
            <a:r>
              <a:rPr lang="en-US" spc="-35" dirty="0">
                <a:solidFill>
                  <a:srgbClr val="231F20"/>
                </a:solidFill>
              </a:rPr>
              <a:t>Unlikely</a:t>
            </a:r>
            <a:r>
              <a:rPr lang="en-US" spc="-155" dirty="0">
                <a:solidFill>
                  <a:srgbClr val="231F20"/>
                </a:solidFill>
              </a:rPr>
              <a:t> </a:t>
            </a:r>
            <a:r>
              <a:rPr lang="en-US" spc="-40" dirty="0">
                <a:solidFill>
                  <a:srgbClr val="231F20"/>
                </a:solidFill>
              </a:rPr>
              <a:t>friends</a:t>
            </a:r>
            <a:endParaRPr lang="en-US" dirty="0"/>
          </a:p>
        </p:txBody>
      </p:sp>
      <p:pic>
        <p:nvPicPr>
          <p:cNvPr id="2150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400" y="1417638"/>
            <a:ext cx="62992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-90" dirty="0">
                <a:solidFill>
                  <a:srgbClr val="DA2128"/>
                </a:solidFill>
                <a:latin typeface="Lucida Sans"/>
                <a:cs typeface="Lucida Sans"/>
              </a:rPr>
              <a:t>Listening</a:t>
            </a:r>
            <a:r>
              <a:rPr lang="en-US" dirty="0">
                <a:latin typeface="Lucida Sans"/>
                <a:cs typeface="Lucida Sans"/>
              </a:rPr>
              <a:t/>
            </a:r>
            <a:br>
              <a:rPr lang="en-US" dirty="0">
                <a:latin typeface="Lucida Sans"/>
                <a:cs typeface="Lucida Sans"/>
              </a:rPr>
            </a:b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>
          <a:xfrm>
            <a:off x="1484313" y="2667000"/>
            <a:ext cx="7816850" cy="31242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DA2128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en-US" sz="2400" b="1" smtClean="0">
                <a:solidFill>
                  <a:srgbClr val="231F20"/>
                </a:solidFill>
              </a:rPr>
              <a:t>Work in pairs. Look at the photo. Discuss the questions</a:t>
            </a:r>
          </a:p>
          <a:p>
            <a:pPr eaLnBrk="1" hangingPunct="1"/>
            <a:r>
              <a:rPr lang="en-US" sz="2400" smtClean="0"/>
              <a:t>What are the two animals in the photo?</a:t>
            </a:r>
          </a:p>
          <a:p>
            <a:pPr eaLnBrk="1" hangingPunct="1"/>
            <a:r>
              <a:rPr lang="en-US" sz="2400" smtClean="0"/>
              <a:t>Are they normally working animals, pets, wild animals or  something else?</a:t>
            </a:r>
          </a:p>
          <a:p>
            <a:pPr eaLnBrk="1" hangingPunct="1"/>
            <a:r>
              <a:rPr lang="en-US" sz="2400" smtClean="0"/>
              <a:t>What does the photo suggest about these animals’ characters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  <a:solidFill>
                  <a:srgbClr val="FF0000"/>
                </a:solidFill>
              </a:rPr>
              <a:t>LISTENING</a:t>
            </a:r>
          </a:p>
        </p:txBody>
      </p:sp>
      <p:sp>
        <p:nvSpPr>
          <p:cNvPr id="23554" name="Rectangle 5"/>
          <p:cNvSpPr>
            <a:spLocks noGrp="1"/>
          </p:cNvSpPr>
          <p:nvPr>
            <p:ph type="body" sz="half" idx="1"/>
          </p:nvPr>
        </p:nvSpPr>
        <p:spPr>
          <a:xfrm>
            <a:off x="1484313" y="1768475"/>
            <a:ext cx="4932362" cy="40227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DA2128"/>
                </a:solidFill>
              </a:rPr>
              <a:t>2 </a:t>
            </a:r>
            <a:r>
              <a:rPr lang="en-US" sz="2800" b="1" smtClean="0">
                <a:solidFill>
                  <a:srgbClr val="231F20"/>
                </a:solidFill>
              </a:rPr>
              <a:t>Now listen to an extract from a radio program  about an unlikely friendship between these two animals. What things do  they do together to enjoy each other’s company</a:t>
            </a:r>
            <a:r>
              <a:rPr lang="en-US" b="1" smtClean="0">
                <a:solidFill>
                  <a:srgbClr val="231F20"/>
                </a:solidFill>
              </a:rPr>
              <a:t>?</a:t>
            </a:r>
            <a:endParaRPr lang="en-US" b="1" smtClean="0"/>
          </a:p>
          <a:p>
            <a:pPr eaLnBrk="1" hangingPunct="1"/>
            <a:endParaRPr lang="en-US" smtClean="0"/>
          </a:p>
        </p:txBody>
      </p:sp>
      <p:pic>
        <p:nvPicPr>
          <p:cNvPr id="3" name="Shape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731250" y="3924300"/>
            <a:ext cx="6096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ChangeArrowheads="1"/>
          </p:cNvSpPr>
          <p:nvPr/>
        </p:nvSpPr>
        <p:spPr bwMode="auto">
          <a:xfrm>
            <a:off x="574675" y="0"/>
            <a:ext cx="11139488" cy="739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Corbel" pitchFamily="34" charset="0"/>
              </a:rPr>
              <a:t>3</a:t>
            </a:r>
            <a:r>
              <a:rPr lang="en-US" sz="2000" b="1">
                <a:latin typeface="Corbel" pitchFamily="34" charset="0"/>
              </a:rPr>
              <a:t> </a:t>
            </a:r>
            <a:r>
              <a:rPr lang="en-US" sz="2400" b="1">
                <a:latin typeface="Corbel" pitchFamily="34" charset="0"/>
              </a:rPr>
              <a:t>1.2 Listen again and choose the right word to complete each  statement.</a:t>
            </a:r>
          </a:p>
          <a:p>
            <a:pPr algn="l" rtl="0">
              <a:lnSpc>
                <a:spcPct val="150000"/>
              </a:lnSpc>
              <a:buFont typeface="Corbel" pitchFamily="34" charset="0"/>
              <a:buAutoNum type="arabicPeriod"/>
            </a:pPr>
            <a:r>
              <a:rPr lang="en-US" sz="2400">
                <a:latin typeface="Corbel" pitchFamily="34" charset="0"/>
              </a:rPr>
              <a:t>Co-operation between animals of different species is not______ </a:t>
            </a:r>
          </a:p>
          <a:p>
            <a:pPr algn="l" rtl="0">
              <a:lnSpc>
                <a:spcPct val="150000"/>
              </a:lnSpc>
            </a:pPr>
            <a:r>
              <a:rPr lang="en-US" sz="2400">
                <a:latin typeface="Corbel" pitchFamily="34" charset="0"/>
              </a:rPr>
              <a:t>a natural	b easy	c usual</a:t>
            </a:r>
          </a:p>
          <a:p>
            <a:pPr algn="l" rtl="0">
              <a:lnSpc>
                <a:spcPct val="150000"/>
              </a:lnSpc>
            </a:pPr>
            <a:r>
              <a:rPr lang="en-US" sz="2400">
                <a:latin typeface="Corbel" pitchFamily="34" charset="0"/>
              </a:rPr>
              <a:t>2. Dogs are usually _______	apes.</a:t>
            </a:r>
          </a:p>
          <a:p>
            <a:pPr algn="l" rtl="0">
              <a:lnSpc>
                <a:spcPct val="150000"/>
              </a:lnSpc>
            </a:pPr>
            <a:r>
              <a:rPr lang="en-US" sz="2400">
                <a:latin typeface="Corbel" pitchFamily="34" charset="0"/>
              </a:rPr>
              <a:t>a suspicious of	b frightened of	c aggressive towards</a:t>
            </a:r>
          </a:p>
          <a:p>
            <a:pPr algn="l" rtl="0">
              <a:lnSpc>
                <a:spcPct val="150000"/>
              </a:lnSpc>
            </a:pPr>
            <a:r>
              <a:rPr lang="en-US" sz="2400">
                <a:latin typeface="Corbel" pitchFamily="34" charset="0"/>
              </a:rPr>
              <a:t>3. This particular dog and orang-utan behave like __________	.</a:t>
            </a:r>
          </a:p>
          <a:p>
            <a:pPr algn="l" rtl="0">
              <a:lnSpc>
                <a:spcPct val="150000"/>
              </a:lnSpc>
            </a:pPr>
            <a:r>
              <a:rPr lang="en-US" sz="2400">
                <a:latin typeface="Corbel" pitchFamily="34" charset="0"/>
              </a:rPr>
              <a:t>a old friends	b children	c people</a:t>
            </a:r>
          </a:p>
          <a:p>
            <a:pPr algn="l" rtl="0">
              <a:lnSpc>
                <a:spcPct val="150000"/>
              </a:lnSpc>
            </a:pPr>
            <a:r>
              <a:rPr lang="en-US" sz="2400">
                <a:latin typeface="Corbel" pitchFamily="34" charset="0"/>
              </a:rPr>
              <a:t>4. Their behaviour has attracted the interest of a lot of  ______	 .</a:t>
            </a:r>
          </a:p>
          <a:p>
            <a:pPr algn="l" rtl="0">
              <a:lnSpc>
                <a:spcPct val="150000"/>
              </a:lnSpc>
            </a:pPr>
            <a:r>
              <a:rPr lang="en-US" sz="2400">
                <a:latin typeface="Corbel" pitchFamily="34" charset="0"/>
              </a:rPr>
              <a:t>a TV viewers	b scientists	c psychologists</a:t>
            </a:r>
          </a:p>
          <a:p>
            <a:pPr algn="l" rtl="0">
              <a:lnSpc>
                <a:spcPct val="150000"/>
              </a:lnSpc>
            </a:pPr>
            <a:r>
              <a:rPr lang="en-US" sz="2400">
                <a:latin typeface="Corbel" pitchFamily="34" charset="0"/>
              </a:rPr>
              <a:t>5. Orang-utans are very ______________ 		 creatures. </a:t>
            </a:r>
          </a:p>
          <a:p>
            <a:pPr algn="l" rtl="0">
              <a:lnSpc>
                <a:spcPct val="150000"/>
              </a:lnSpc>
            </a:pPr>
            <a:r>
              <a:rPr lang="en-US" sz="2400">
                <a:latin typeface="Corbel" pitchFamily="34" charset="0"/>
              </a:rPr>
              <a:t> a physical	b naughty	c kind</a:t>
            </a:r>
          </a:p>
          <a:p>
            <a:pPr algn="l" rtl="0">
              <a:lnSpc>
                <a:spcPct val="150000"/>
              </a:lnSpc>
            </a:pPr>
            <a:r>
              <a:rPr lang="en-US" sz="2400">
                <a:latin typeface="Corbel" pitchFamily="34" charset="0"/>
              </a:rPr>
              <a:t>6. Their relationship is based on a need in both animals to________	 .</a:t>
            </a:r>
          </a:p>
          <a:p>
            <a:pPr algn="l" rtl="0">
              <a:lnSpc>
                <a:spcPct val="150000"/>
              </a:lnSpc>
            </a:pPr>
            <a:r>
              <a:rPr lang="en-US" sz="2400">
                <a:latin typeface="Corbel" pitchFamily="34" charset="0"/>
              </a:rPr>
              <a:t>a share new experiences	b hunt together	c be sociable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650" cy="1371600"/>
          </a:xfrm>
        </p:spPr>
        <p:txBody>
          <a:bodyPr/>
          <a:lstStyle/>
          <a:p>
            <a:pPr eaLnBrk="1" hangingPunct="1"/>
            <a:endParaRPr lang="en-US" smtClean="0">
              <a:ln>
                <a:noFill/>
              </a:ln>
            </a:endParaRPr>
          </a:p>
        </p:txBody>
      </p:sp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8077200" y="2933700"/>
            <a:ext cx="609600" cy="609600"/>
          </a:xfrm>
        </p:spPr>
      </p:pic>
      <p:sp>
        <p:nvSpPr>
          <p:cNvPr id="24580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650" cy="1828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100" b="1" smtClean="0">
                <a:ln>
                  <a:noFill/>
                </a:ln>
              </a:rPr>
              <a:t>Do you believe animals can have  friendships? Or do they form  relationships only for practical  reasons? Do you know other  examples of sociable animals?  Discuss</a:t>
            </a:r>
            <a:r>
              <a:rPr lang="en-US" b="1" smtClean="0">
                <a:ln>
                  <a:noFill/>
                </a:ln>
              </a:rPr>
              <a:t>.</a:t>
            </a:r>
          </a:p>
        </p:txBody>
      </p:sp>
      <p:pic>
        <p:nvPicPr>
          <p:cNvPr id="25602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4313" y="2438400"/>
            <a:ext cx="4786312" cy="4351338"/>
          </a:xfrm>
        </p:spPr>
      </p:pic>
      <p:pic>
        <p:nvPicPr>
          <p:cNvPr id="25603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3257550"/>
            <a:ext cx="57626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ChangeArrowheads="1"/>
          </p:cNvSpPr>
          <p:nvPr/>
        </p:nvSpPr>
        <p:spPr bwMode="auto">
          <a:xfrm>
            <a:off x="1717675" y="708025"/>
            <a:ext cx="866616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buFont typeface="Arial" charset="0"/>
              <a:buChar char="•"/>
            </a:pPr>
            <a:r>
              <a:rPr lang="en-US" sz="3200" u="sng">
                <a:latin typeface="Corbel" pitchFamily="34" charset="0"/>
              </a:rPr>
              <a:t>Example answers</a:t>
            </a:r>
          </a:p>
          <a:p>
            <a:pPr marL="342900" indent="-342900" algn="l" rtl="0"/>
            <a:r>
              <a:rPr lang="en-US" sz="3200">
                <a:latin typeface="Corbel" pitchFamily="34" charset="0"/>
              </a:rPr>
              <a:t>1 </a:t>
            </a:r>
            <a:r>
              <a:rPr lang="en-US" sz="3200">
                <a:solidFill>
                  <a:srgbClr val="FF0000"/>
                </a:solidFill>
                <a:latin typeface="Corbel" pitchFamily="34" charset="0"/>
              </a:rPr>
              <a:t>Positive:</a:t>
            </a:r>
            <a:r>
              <a:rPr lang="en-US" sz="3200">
                <a:latin typeface="Corbel" pitchFamily="34" charset="0"/>
              </a:rPr>
              <a:t> considerate, dependable, energetic, good fun, </a:t>
            </a:r>
          </a:p>
          <a:p>
            <a:pPr marL="342900" indent="-342900" algn="l" rtl="0"/>
            <a:r>
              <a:rPr lang="en-US" sz="3200">
                <a:latin typeface="Corbel" pitchFamily="34" charset="0"/>
              </a:rPr>
              <a:t>outgoing</a:t>
            </a:r>
          </a:p>
          <a:p>
            <a:pPr marL="342900" indent="-342900" algn="l" rtl="0"/>
            <a:r>
              <a:rPr lang="en-US" sz="3200">
                <a:solidFill>
                  <a:srgbClr val="FF0000"/>
                </a:solidFill>
                <a:latin typeface="Corbel" pitchFamily="34" charset="0"/>
              </a:rPr>
              <a:t>Negative</a:t>
            </a:r>
            <a:r>
              <a:rPr lang="en-US" sz="3200">
                <a:latin typeface="Corbel" pitchFamily="34" charset="0"/>
              </a:rPr>
              <a:t>: selfish, unreliable</a:t>
            </a:r>
          </a:p>
          <a:p>
            <a:pPr marL="342900" indent="-342900" algn="l" rtl="0"/>
            <a:r>
              <a:rPr lang="en-US" sz="3200">
                <a:latin typeface="Corbel" pitchFamily="34" charset="0"/>
              </a:rPr>
              <a:t>Either positive or negative: laid-back, serious, shy</a:t>
            </a:r>
          </a:p>
          <a:p>
            <a:pPr marL="342900" indent="-342900" algn="l" rtl="0"/>
            <a:r>
              <a:rPr lang="en-US" sz="3200">
                <a:latin typeface="Corbel" pitchFamily="34" charset="0"/>
              </a:rPr>
              <a:t>2 </a:t>
            </a:r>
            <a:r>
              <a:rPr lang="en-US" sz="3200">
                <a:solidFill>
                  <a:srgbClr val="FF0000"/>
                </a:solidFill>
                <a:latin typeface="Corbel" pitchFamily="34" charset="0"/>
              </a:rPr>
              <a:t>(near) opposites</a:t>
            </a:r>
            <a:r>
              <a:rPr lang="en-US" sz="3200">
                <a:latin typeface="Corbel" pitchFamily="34" charset="0"/>
              </a:rPr>
              <a:t>: considerate/selfish; dependable/</a:t>
            </a:r>
          </a:p>
          <a:p>
            <a:pPr marL="342900" indent="-342900" algn="l" rtl="0"/>
            <a:r>
              <a:rPr lang="en-US" sz="3200">
                <a:solidFill>
                  <a:srgbClr val="FF0000"/>
                </a:solidFill>
                <a:latin typeface="Corbel" pitchFamily="34" charset="0"/>
              </a:rPr>
              <a:t>unreliable; energetic/laid-back; outgoing/shy; good fun/</a:t>
            </a:r>
          </a:p>
          <a:p>
            <a:pPr marL="342900" indent="-342900" algn="l" rtl="0"/>
            <a:r>
              <a:rPr lang="en-US" sz="3200">
                <a:solidFill>
                  <a:srgbClr val="FF0000"/>
                </a:solidFill>
                <a:latin typeface="Corbel" pitchFamily="34" charset="0"/>
              </a:rPr>
              <a:t>serious</a:t>
            </a:r>
          </a:p>
          <a:p>
            <a:pPr marL="342900" indent="-342900" algn="l" rtl="0"/>
            <a:endParaRPr lang="en-US" sz="32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26626" name="Content Placeholder 10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3387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u="sng" smtClean="0"/>
          </a:p>
          <a:p>
            <a:pPr eaLnBrk="1" hangingPunct="1">
              <a:lnSpc>
                <a:spcPct val="90000"/>
              </a:lnSpc>
            </a:pPr>
            <a:endParaRPr lang="en-US" u="sng" smtClean="0"/>
          </a:p>
          <a:p>
            <a:pPr eaLnBrk="1" hangingPunct="1">
              <a:lnSpc>
                <a:spcPct val="90000"/>
              </a:lnSpc>
            </a:pPr>
            <a:endParaRPr lang="en-US" u="sng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365250" y="682625"/>
            <a:ext cx="777875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3600" b="1">
                <a:latin typeface="Corbel" pitchFamily="34" charset="0"/>
              </a:rPr>
              <a:t>Extra activity</a:t>
            </a:r>
          </a:p>
          <a:p>
            <a:pPr algn="l" rtl="0"/>
            <a:endParaRPr lang="en-US" sz="2400" b="1">
              <a:latin typeface="Corbel" pitchFamily="34" charset="0"/>
            </a:endParaRPr>
          </a:p>
          <a:p>
            <a:pPr algn="l" rtl="0"/>
            <a:endParaRPr lang="en-US" sz="2400" b="1">
              <a:latin typeface="Corbel" pitchFamily="34" charset="0"/>
            </a:endParaRPr>
          </a:p>
          <a:p>
            <a:pPr algn="l" rtl="0"/>
            <a:r>
              <a:rPr lang="en-US" sz="3200" b="1">
                <a:latin typeface="Corbel" pitchFamily="34" charset="0"/>
              </a:rPr>
              <a:t>Personalize and practice the words </a:t>
            </a:r>
          </a:p>
          <a:p>
            <a:pPr algn="l" rtl="0"/>
            <a:r>
              <a:rPr lang="en-US" sz="3200" b="1">
                <a:latin typeface="Corbel" pitchFamily="34" charset="0"/>
              </a:rPr>
              <a:t>by putting them into sentences about family and </a:t>
            </a:r>
          </a:p>
          <a:p>
            <a:pPr algn="l" rtl="0"/>
            <a:r>
              <a:rPr lang="en-US" sz="3200" b="1">
                <a:latin typeface="Corbel" pitchFamily="34" charset="0"/>
              </a:rPr>
              <a:t>friends.</a:t>
            </a:r>
          </a:p>
          <a:p>
            <a:pPr algn="l" rtl="0"/>
            <a:r>
              <a:rPr lang="en-US" sz="2400" b="1">
                <a:latin typeface="Corbel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Corbel" pitchFamily="34" charset="0"/>
              </a:rPr>
              <a:t>For example</a:t>
            </a:r>
            <a:r>
              <a:rPr lang="en-US" sz="3200" b="1">
                <a:latin typeface="Corbel" pitchFamily="34" charset="0"/>
              </a:rPr>
              <a:t> : My sister Jo is very </a:t>
            </a:r>
          </a:p>
          <a:p>
            <a:pPr algn="l" rtl="0"/>
            <a:r>
              <a:rPr lang="en-US" sz="3200" b="1">
                <a:latin typeface="Corbel" pitchFamily="34" charset="0"/>
              </a:rPr>
              <a:t>considerate – she never forgets people’s birthdays; My </a:t>
            </a:r>
          </a:p>
          <a:p>
            <a:pPr algn="l" rtl="0"/>
            <a:r>
              <a:rPr lang="en-US" sz="3200" b="1">
                <a:latin typeface="Corbel" pitchFamily="34" charset="0"/>
              </a:rPr>
              <a:t>young son Harry is energetic – he’s always running around.</a:t>
            </a:r>
          </a:p>
          <a:p>
            <a:pPr algn="l" rtl="0"/>
            <a:endParaRPr lang="en-US" sz="3200" b="1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n>
                  <a:noFill/>
                </a:ln>
              </a:rPr>
              <a:t>VOCABULARY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an orang-utan:</a:t>
            </a:r>
            <a:r>
              <a:rPr lang="en-US" sz="2800" smtClean="0"/>
              <a:t> they are rarely found working, but are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sometimes used in tourism; they are sometimes kept as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pets in people's homes; in the wild they are found in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forests of Indonesia and Malaysia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a dog (labrador):</a:t>
            </a:r>
            <a:r>
              <a:rPr lang="en-US" sz="2800" smtClean="0"/>
              <a:t> they are often used by farmers, hunters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and also as guide dogs for the blind or helping dogs for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those with disabilities; they are frequently kept as pets;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domesticated dogs do not usually live in the wild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38200" y="2274888"/>
            <a:ext cx="6065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endParaRPr lang="ar-JO">
              <a:latin typeface="Corbel" pitchFamily="34" charset="0"/>
            </a:endParaRPr>
          </a:p>
        </p:txBody>
      </p:sp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1484313" y="293688"/>
            <a:ext cx="7683500" cy="558800"/>
          </a:xfrm>
        </p:spPr>
        <p:txBody>
          <a:bodyPr/>
          <a:lstStyle/>
          <a:p>
            <a:pPr eaLnBrk="1" hangingPunct="1"/>
            <a:r>
              <a:rPr lang="en-US" sz="3600" smtClean="0">
                <a:ln>
                  <a:noFill/>
                </a:ln>
                <a:solidFill>
                  <a:srgbClr val="FF0000"/>
                </a:solidFill>
              </a:rPr>
              <a:t>Vocabulary Notes</a:t>
            </a:r>
            <a:br>
              <a:rPr lang="en-US" sz="3600" smtClean="0">
                <a:ln>
                  <a:noFill/>
                </a:ln>
                <a:solidFill>
                  <a:srgbClr val="FF0000"/>
                </a:solidFill>
              </a:rPr>
            </a:br>
            <a:endParaRPr lang="en-US" sz="3600" smtClean="0">
              <a:ln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9075" y="814388"/>
            <a:ext cx="10702925" cy="567848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solidFill>
                  <a:srgbClr val="FF0000"/>
                </a:solidFill>
              </a:rPr>
              <a:t>co-operate </a:t>
            </a:r>
            <a:r>
              <a:rPr lang="en-US" sz="2800" smtClean="0"/>
              <a:t>= to work together with other people to achieve something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solidFill>
                  <a:srgbClr val="FF0000"/>
                </a:solidFill>
              </a:rPr>
              <a:t>hunt</a:t>
            </a:r>
            <a:r>
              <a:rPr lang="en-US" sz="2800" smtClean="0"/>
              <a:t> = to find and follow animals in order to kill them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(</a:t>
            </a:r>
            <a:r>
              <a:rPr lang="en-US" sz="2800" smtClean="0">
                <a:solidFill>
                  <a:srgbClr val="FF0000"/>
                </a:solidFill>
              </a:rPr>
              <a:t>zoo) keepers</a:t>
            </a:r>
            <a:r>
              <a:rPr lang="en-US" sz="2800" smtClean="0"/>
              <a:t> = people who look after animals at a zoo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solidFill>
                  <a:srgbClr val="FF0000"/>
                </a:solidFill>
              </a:rPr>
              <a:t>rare species</a:t>
            </a:r>
            <a:r>
              <a:rPr lang="en-US" sz="2800" smtClean="0"/>
              <a:t> = types of animals that aren’t common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s</a:t>
            </a:r>
            <a:r>
              <a:rPr lang="en-US" sz="2800" smtClean="0">
                <a:solidFill>
                  <a:srgbClr val="FF0000"/>
                </a:solidFill>
              </a:rPr>
              <a:t>anctuary</a:t>
            </a:r>
            <a:r>
              <a:rPr lang="en-US" sz="2800" smtClean="0"/>
              <a:t> = a place where people (or, here, animals) go to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be looked after and to find peace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solidFill>
                  <a:srgbClr val="FF0000"/>
                </a:solidFill>
              </a:rPr>
              <a:t>hound dog</a:t>
            </a:r>
            <a:r>
              <a:rPr lang="en-US" sz="2800" smtClean="0"/>
              <a:t> = any of several different breeds of dogs that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are often used for hunting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solidFill>
                  <a:srgbClr val="FF0000"/>
                </a:solidFill>
              </a:rPr>
              <a:t>compound</a:t>
            </a:r>
            <a:r>
              <a:rPr lang="en-US" sz="2800" smtClean="0"/>
              <a:t> = here, an area, usually with a fence or wall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around it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>
                <a:solidFill>
                  <a:srgbClr val="FF0000"/>
                </a:solidFill>
              </a:rPr>
              <a:t>just like us</a:t>
            </a:r>
            <a:r>
              <a:rPr lang="en-US" sz="2800" smtClean="0"/>
              <a:t> = similar to us (people)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113</TotalTime>
  <Words>443</Words>
  <Application>Microsoft Office PowerPoint</Application>
  <PresentationFormat>Custom</PresentationFormat>
  <Paragraphs>63</Paragraphs>
  <Slides>9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قالب التصميم</vt:lpstr>
      </vt:variant>
      <vt:variant>
        <vt:i4>5</vt:i4>
      </vt:variant>
      <vt:variant>
        <vt:lpstr>عناوين الشرائح</vt:lpstr>
      </vt:variant>
      <vt:variant>
        <vt:i4>9</vt:i4>
      </vt:variant>
    </vt:vector>
  </HeadingPairs>
  <TitlesOfParts>
    <vt:vector size="19" baseType="lpstr">
      <vt:lpstr>Arial</vt:lpstr>
      <vt:lpstr>Corbel</vt:lpstr>
      <vt:lpstr>Calibri</vt:lpstr>
      <vt:lpstr>Lucida Sans</vt:lpstr>
      <vt:lpstr>Tahoma</vt:lpstr>
      <vt:lpstr>Parallax</vt:lpstr>
      <vt:lpstr>Parallax</vt:lpstr>
      <vt:lpstr>Parallax</vt:lpstr>
      <vt:lpstr>Parallax</vt:lpstr>
      <vt:lpstr>Parallax</vt:lpstr>
      <vt:lpstr>1a Unlikely friends</vt:lpstr>
      <vt:lpstr>Listening </vt:lpstr>
      <vt:lpstr>LISTENING</vt:lpstr>
      <vt:lpstr>الشريحة 4</vt:lpstr>
      <vt:lpstr>Do you believe animals can have  friendships? Or do they form  relationships only for practical  reasons? Do you know other  examples of sociable animals?  Discuss.</vt:lpstr>
      <vt:lpstr>الشريحة 6</vt:lpstr>
      <vt:lpstr>الشريحة 7</vt:lpstr>
      <vt:lpstr>VOCABULARY</vt:lpstr>
      <vt:lpstr>Vocabulary Notes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 Unlikely friends</dc:title>
  <dc:creator>Eman Abdelati</dc:creator>
  <cp:lastModifiedBy>user</cp:lastModifiedBy>
  <cp:revision>10</cp:revision>
  <dcterms:created xsi:type="dcterms:W3CDTF">2020-03-15T19:44:28Z</dcterms:created>
  <dcterms:modified xsi:type="dcterms:W3CDTF">2020-03-16T15:04:57Z</dcterms:modified>
</cp:coreProperties>
</file>